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435" r:id="rId2"/>
    <p:sldId id="460" r:id="rId3"/>
    <p:sldId id="459" r:id="rId4"/>
    <p:sldId id="458" r:id="rId5"/>
    <p:sldId id="439" r:id="rId6"/>
    <p:sldId id="456" r:id="rId7"/>
    <p:sldId id="455" r:id="rId8"/>
    <p:sldId id="454" r:id="rId9"/>
    <p:sldId id="577" r:id="rId10"/>
    <p:sldId id="453" r:id="rId11"/>
    <p:sldId id="442" r:id="rId12"/>
    <p:sldId id="441" r:id="rId13"/>
    <p:sldId id="451" r:id="rId14"/>
    <p:sldId id="575" r:id="rId15"/>
    <p:sldId id="450" r:id="rId16"/>
    <p:sldId id="449" r:id="rId17"/>
    <p:sldId id="443" r:id="rId18"/>
    <p:sldId id="446" r:id="rId19"/>
    <p:sldId id="445" r:id="rId20"/>
    <p:sldId id="578" r:id="rId21"/>
    <p:sldId id="576" r:id="rId22"/>
    <p:sldId id="444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scaleToFitPaper="1" frameSlides="1"/>
  <p:clrMru>
    <a:srgbClr val="007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793"/>
    <p:restoredTop sz="87518"/>
  </p:normalViewPr>
  <p:slideViewPr>
    <p:cSldViewPr snapToGrid="0" snapToObjects="1">
      <p:cViewPr>
        <p:scale>
          <a:sx n="95" d="100"/>
          <a:sy n="95" d="100"/>
        </p:scale>
        <p:origin x="1320" y="3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01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B34375-FB97-DE40-8DE9-881C83528ABD}" type="datetimeFigureOut">
              <a:rPr lang="en-US" smtClean="0"/>
              <a:t>10/2/23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F6327-D43B-B140-9F4A-37400063B6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706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26758C-B15F-D54D-8EBC-6C19CE7D27D0}" type="datetimeFigureOut">
              <a:rPr lang="en-US" smtClean="0"/>
              <a:t>10/2/23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75CDF2-81D4-314C-A233-11A7D3F386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12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75CDF2-81D4-314C-A233-11A7D3F386A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05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3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944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963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443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27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656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5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61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9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950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C7436-F06C-7B4B-B686-1BD7CB5BE908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43655-C573-234E-8204-C68287F78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16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0628E8-1889-AC41-F0F9-C879ED6E85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5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2D2702-7C0A-0D4E-A6E2-D9A258E22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257" y="508001"/>
            <a:ext cx="8606972" cy="391437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ATM 651 Guest Lecture</a:t>
            </a:r>
            <a:br>
              <a:rPr lang="en-US" dirty="0">
                <a:solidFill>
                  <a:srgbClr val="FFFF00"/>
                </a:solidFill>
              </a:rPr>
            </a:br>
            <a:br>
              <a:rPr lang="en-US" dirty="0">
                <a:solidFill>
                  <a:srgbClr val="FFFF00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>Primary Circulation in Hurricanes:</a:t>
            </a:r>
            <a:br>
              <a:rPr lang="en-US" dirty="0">
                <a:solidFill>
                  <a:srgbClr val="FFFF00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>Gradient and Thermal Wind Balance</a:t>
            </a:r>
            <a:endParaRPr lang="en-US" sz="3600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56D7FE-4579-8744-967B-596D34078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833851"/>
            <a:ext cx="6400800" cy="1752600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10/2/23</a:t>
            </a:r>
          </a:p>
        </p:txBody>
      </p:sp>
    </p:spTree>
    <p:extLst>
      <p:ext uri="{BB962C8B-B14F-4D97-AF65-F5344CB8AC3E}">
        <p14:creationId xmlns:p14="http://schemas.microsoft.com/office/powerpoint/2010/main" val="2837689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Gradient Wind Balance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493AD894-6B3D-E7B3-74AF-405873539C6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4525963"/>
              </a:xfrm>
            </p:spPr>
            <p:txBody>
              <a:bodyPr/>
              <a:lstStyle/>
              <a:p>
                <a:r>
                  <a:rPr lang="en-US"/>
                  <a:t>How does v(r) change with radius (in the “free” atmosphere)?</a:t>
                </a:r>
              </a:p>
              <a:p>
                <a:endParaRPr lang="en-US"/>
              </a:p>
              <a:p>
                <a:r>
                  <a:rPr lang="en-US"/>
                  <a:t>What is this balanced with?</a:t>
                </a:r>
              </a:p>
              <a:p>
                <a:pPr lvl="1"/>
                <a:r>
                  <a:rPr lang="en-US" b="1"/>
                  <a:t>Radial geopotential (height) gradient d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𝚽</m:t>
                    </m:r>
                  </m:oMath>
                </a14:m>
                <a:r>
                  <a:rPr lang="en-US" b="1"/>
                  <a:t>/dr!</a:t>
                </a:r>
              </a:p>
              <a:p>
                <a:pPr lvl="1"/>
                <a:endParaRPr lang="en-US" b="1"/>
              </a:p>
              <a:p>
                <a:r>
                  <a:rPr lang="en-US">
                    <a:solidFill>
                      <a:schemeClr val="bg1">
                        <a:lumMod val="65000"/>
                      </a:schemeClr>
                    </a:solidFill>
                  </a:rPr>
                  <a:t>Further reading</a:t>
                </a:r>
              </a:p>
              <a:p>
                <a:pPr lvl="1"/>
                <a:r>
                  <a:rPr lang="en-US">
                    <a:solidFill>
                      <a:schemeClr val="bg1">
                        <a:lumMod val="65000"/>
                      </a:schemeClr>
                    </a:solidFill>
                  </a:rPr>
                  <a:t>Willoughby (1990, JAS)</a:t>
                </a:r>
              </a:p>
            </p:txBody>
          </p:sp>
        </mc:Choice>
        <mc:Fallback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493AD894-6B3D-E7B3-74AF-405873539C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4525963"/>
              </a:xfrm>
              <a:blipFill>
                <a:blip r:embed="rId2"/>
                <a:stretch>
                  <a:fillRect l="-1852" t="-1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1842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orful swirl of weather&#10;&#10;Description automatically generated with medium confidence">
            <a:extLst>
              <a:ext uri="{FF2B5EF4-FFF2-40B4-BE49-F238E27FC236}">
                <a16:creationId xmlns:a16="http://schemas.microsoft.com/office/drawing/2014/main" id="{81BDE474-AB8E-21A9-15C8-D2AA1E2A7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285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980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olorful map of a hurricane&#10;&#10;Description automatically generated">
            <a:extLst>
              <a:ext uri="{FF2B5EF4-FFF2-40B4-BE49-F238E27FC236}">
                <a16:creationId xmlns:a16="http://schemas.microsoft.com/office/drawing/2014/main" id="{E1FE1540-6022-268F-7AE6-4A0BD5838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285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877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Thermal Wind Balance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93AD894-6B3D-E7B3-74AF-405873539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/>
              <a:t>How does v(r) change with height (in the “free” atmosphere)?</a:t>
            </a:r>
          </a:p>
          <a:p>
            <a:endParaRPr lang="en-US"/>
          </a:p>
          <a:p>
            <a:r>
              <a:rPr lang="en-US"/>
              <a:t>What is this balanced with?</a:t>
            </a:r>
          </a:p>
          <a:p>
            <a:pPr lvl="1"/>
            <a:r>
              <a:rPr lang="en-US" b="1"/>
              <a:t>Radial temperature gradient dT/dr</a:t>
            </a:r>
          </a:p>
          <a:p>
            <a:pPr lvl="1"/>
            <a:r>
              <a:rPr lang="en-US" b="1"/>
              <a:t>A strong radial temperature gradient implies that the wind will change sharply with height!</a:t>
            </a:r>
          </a:p>
        </p:txBody>
      </p:sp>
    </p:spTree>
    <p:extLst>
      <p:ext uri="{BB962C8B-B14F-4D97-AF65-F5344CB8AC3E}">
        <p14:creationId xmlns:p14="http://schemas.microsoft.com/office/powerpoint/2010/main" val="2298582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F489A2-AEAC-8847-955D-2FA64E88F1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80" t="13553" r="20354" b="50072"/>
          <a:stretch/>
        </p:blipFill>
        <p:spPr>
          <a:xfrm>
            <a:off x="1498600" y="42592"/>
            <a:ext cx="7088194" cy="67674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4CB0ED-467B-7744-B27C-BAB06572DC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75000"/>
          </a:blip>
          <a:srcRect l="31044" t="10185" r="36449" b="14694"/>
          <a:stretch/>
        </p:blipFill>
        <p:spPr>
          <a:xfrm>
            <a:off x="842963" y="2200278"/>
            <a:ext cx="2386012" cy="3829051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</p:spTree>
    <p:extLst>
      <p:ext uri="{BB962C8B-B14F-4D97-AF65-F5344CB8AC3E}">
        <p14:creationId xmlns:p14="http://schemas.microsoft.com/office/powerpoint/2010/main" val="3791654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llage of different colored lines&#10;&#10;Description automatically generated">
            <a:extLst>
              <a:ext uri="{FF2B5EF4-FFF2-40B4-BE49-F238E27FC236}">
                <a16:creationId xmlns:a16="http://schemas.microsoft.com/office/drawing/2014/main" id="{BA937D39-8DBA-B91A-5449-B21E1DF124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3545"/>
          <a:stretch/>
        </p:blipFill>
        <p:spPr>
          <a:xfrm>
            <a:off x="0" y="279797"/>
            <a:ext cx="9144000" cy="1036386"/>
          </a:xfrm>
          <a:prstGeom prst="rect">
            <a:avLst/>
          </a:prstGeom>
        </p:spPr>
      </p:pic>
      <p:pic>
        <p:nvPicPr>
          <p:cNvPr id="4" name="Picture 3" descr="A collage of different colored lines&#10;&#10;Description automatically generated">
            <a:extLst>
              <a:ext uri="{FF2B5EF4-FFF2-40B4-BE49-F238E27FC236}">
                <a16:creationId xmlns:a16="http://schemas.microsoft.com/office/drawing/2014/main" id="{926D0EB2-D495-C230-ACE8-4C3A2DFFBC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58" t="16455" b="41971"/>
          <a:stretch/>
        </p:blipFill>
        <p:spPr>
          <a:xfrm>
            <a:off x="1291770" y="1316183"/>
            <a:ext cx="6560459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400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different colored lines&#10;&#10;Description automatically generated">
            <a:extLst>
              <a:ext uri="{FF2B5EF4-FFF2-40B4-BE49-F238E27FC236}">
                <a16:creationId xmlns:a16="http://schemas.microsoft.com/office/drawing/2014/main" id="{18C38A61-587F-6701-7E1A-1E0A0C5EE9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3545"/>
          <a:stretch/>
        </p:blipFill>
        <p:spPr>
          <a:xfrm>
            <a:off x="0" y="279797"/>
            <a:ext cx="9144000" cy="1036386"/>
          </a:xfrm>
          <a:prstGeom prst="rect">
            <a:avLst/>
          </a:prstGeom>
        </p:spPr>
      </p:pic>
      <p:pic>
        <p:nvPicPr>
          <p:cNvPr id="2" name="Picture 1" descr="A collage of different colored lines&#10;&#10;Description automatically generated">
            <a:extLst>
              <a:ext uri="{FF2B5EF4-FFF2-40B4-BE49-F238E27FC236}">
                <a16:creationId xmlns:a16="http://schemas.microsoft.com/office/drawing/2014/main" id="{5AB36C55-FEB3-5F88-588E-26D83B7361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55" r="68030" b="41971"/>
          <a:stretch/>
        </p:blipFill>
        <p:spPr>
          <a:xfrm>
            <a:off x="1509486" y="1316183"/>
            <a:ext cx="6125028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028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weather map&#10;&#10;Description automatically generated">
            <a:extLst>
              <a:ext uri="{FF2B5EF4-FFF2-40B4-BE49-F238E27FC236}">
                <a16:creationId xmlns:a16="http://schemas.microsoft.com/office/drawing/2014/main" id="{739456BA-EAA7-5196-3A60-CD8FE29DA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285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87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weather map&#10;&#10;Description automatically generated">
            <a:extLst>
              <a:ext uri="{FF2B5EF4-FFF2-40B4-BE49-F238E27FC236}">
                <a16:creationId xmlns:a16="http://schemas.microsoft.com/office/drawing/2014/main" id="{0AED2A2B-84F8-60AC-E825-A7CDDF5BF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286"/>
            <a:ext cx="9144000" cy="653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951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and black weather map&#10;&#10;Description automatically generated">
            <a:extLst>
              <a:ext uri="{FF2B5EF4-FFF2-40B4-BE49-F238E27FC236}">
                <a16:creationId xmlns:a16="http://schemas.microsoft.com/office/drawing/2014/main" id="{07D3BF19-64E3-C790-4DF4-214E9B38F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285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984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Preamble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85B446-340B-818E-0E98-3547FEBB4C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510988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/>
                  <a:t>This class uses the following concepts:</a:t>
                </a:r>
              </a:p>
              <a:p>
                <a:pPr lvl="1"/>
                <a:r>
                  <a:rPr lang="en-US"/>
                  <a:t>Isobaric (pressure) vertical coordinates</a:t>
                </a:r>
              </a:p>
              <a:p>
                <a:pPr lvl="1"/>
                <a:r>
                  <a:rPr lang="en-US"/>
                  <a:t>Hydrostatic balance</a:t>
                </a:r>
              </a:p>
              <a:p>
                <a:pPr lvl="1"/>
                <a:r>
                  <a:rPr lang="en-US"/>
                  <a:t>Ideal gas law</a:t>
                </a:r>
              </a:p>
              <a:p>
                <a:pPr lvl="1"/>
                <a:r>
                  <a:rPr lang="en-US"/>
                  <a:t>Gradient wind balance (for </a:t>
                </a:r>
                <a:r>
                  <a:rPr lang="en-US" b="1"/>
                  <a:t>curved</a:t>
                </a:r>
                <a:r>
                  <a:rPr lang="en-US"/>
                  <a:t> flows)</a:t>
                </a:r>
              </a:p>
              <a:p>
                <a:pPr lvl="1"/>
                <a:r>
                  <a:rPr lang="en-US"/>
                  <a:t>Thermal wind balance</a:t>
                </a:r>
              </a:p>
              <a:p>
                <a:pPr lvl="1"/>
                <a:endParaRPr lang="en-US"/>
              </a:p>
              <a:p>
                <a:r>
                  <a:rPr lang="en-US"/>
                  <a:t>The main difference from regular dynamics is that the hurricane will be studied in a cylindrical polar coordinate system (r,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/>
                  <a:t>, p).</a:t>
                </a:r>
              </a:p>
              <a:p>
                <a:endParaRPr lang="en-US"/>
              </a:p>
              <a:p>
                <a:pPr>
                  <a:buFont typeface="Courier New" panose="02070309020205020404" pitchFamily="49" charset="0"/>
                  <a:buChar char="o"/>
                </a:pPr>
                <a:endParaRPr lang="en-US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pPr lvl="1"/>
                <a:endParaRPr lang="en-US"/>
              </a:p>
              <a:p>
                <a:endParaRPr lang="en-US"/>
              </a:p>
              <a:p>
                <a:endParaRPr lang="en-US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85B446-340B-818E-0E98-3547FEBB4C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5109882"/>
              </a:xfrm>
              <a:blipFill>
                <a:blip r:embed="rId2"/>
                <a:stretch>
                  <a:fillRect l="-1852" t="-2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099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Secondary Circulation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AFD29D-A85A-2E16-9E2A-0F848ED797DD}"/>
              </a:ext>
            </a:extLst>
          </p:cNvPr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“In – Up – Out”</a:t>
            </a:r>
          </a:p>
          <a:p>
            <a:r>
              <a:rPr lang="en-US" b="1" dirty="0">
                <a:solidFill>
                  <a:srgbClr val="00B0F0"/>
                </a:solidFill>
              </a:rPr>
              <a:t>Radial</a:t>
            </a:r>
            <a:r>
              <a:rPr lang="en-US" dirty="0"/>
              <a:t> and </a:t>
            </a:r>
            <a:r>
              <a:rPr lang="en-US" b="1" dirty="0">
                <a:solidFill>
                  <a:srgbClr val="00B0F0"/>
                </a:solidFill>
              </a:rPr>
              <a:t>Vertical</a:t>
            </a:r>
            <a:r>
              <a:rPr lang="en-US" dirty="0"/>
              <a:t> Flow</a:t>
            </a:r>
          </a:p>
          <a:p>
            <a:r>
              <a:rPr lang="en-US" dirty="0"/>
              <a:t>Forced by </a:t>
            </a:r>
            <a:r>
              <a:rPr lang="en-US" b="1" dirty="0">
                <a:solidFill>
                  <a:srgbClr val="7030A0"/>
                </a:solidFill>
              </a:rPr>
              <a:t>heating</a:t>
            </a:r>
            <a:r>
              <a:rPr lang="en-US" dirty="0"/>
              <a:t> and </a:t>
            </a:r>
            <a:r>
              <a:rPr lang="en-US" b="1" dirty="0">
                <a:solidFill>
                  <a:srgbClr val="7030A0"/>
                </a:solidFill>
              </a:rPr>
              <a:t>angular momentum</a:t>
            </a:r>
            <a:endParaRPr lang="en-US" dirty="0"/>
          </a:p>
          <a:p>
            <a:r>
              <a:rPr lang="en-US" dirty="0"/>
              <a:t>Sustains primary circulation against friction and radiative cooling</a:t>
            </a:r>
          </a:p>
          <a:p>
            <a:r>
              <a:rPr lang="en-US" dirty="0"/>
              <a:t>Tries to restore TC to balance</a:t>
            </a:r>
          </a:p>
          <a:p>
            <a:r>
              <a:rPr lang="en-US" dirty="0"/>
              <a:t>Controls distribution of hydrometeors, radar reflectivity</a:t>
            </a:r>
          </a:p>
          <a:p>
            <a:r>
              <a:rPr lang="en-US" dirty="0"/>
              <a:t>Also an axisymmetric, balanced circulation</a:t>
            </a:r>
          </a:p>
        </p:txBody>
      </p:sp>
    </p:spTree>
    <p:extLst>
      <p:ext uri="{BB962C8B-B14F-4D97-AF65-F5344CB8AC3E}">
        <p14:creationId xmlns:p14="http://schemas.microsoft.com/office/powerpoint/2010/main" val="2898411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EB4ED0E-BA34-4848-A9FA-B30F69D890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71" t="49597" r="20354" b="9511"/>
          <a:stretch/>
        </p:blipFill>
        <p:spPr>
          <a:xfrm>
            <a:off x="1371599" y="1798"/>
            <a:ext cx="6400801" cy="68562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D474E7-4C78-BA46-B5B0-7C5AD79DBBC7}"/>
              </a:ext>
            </a:extLst>
          </p:cNvPr>
          <p:cNvSpPr txBox="1"/>
          <p:nvPr/>
        </p:nvSpPr>
        <p:spPr>
          <a:xfrm>
            <a:off x="3719569" y="5351737"/>
            <a:ext cx="1704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Inflow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A4457E-2F50-F446-82ED-D5F9B46ECFCB}"/>
              </a:ext>
            </a:extLst>
          </p:cNvPr>
          <p:cNvSpPr txBox="1"/>
          <p:nvPr/>
        </p:nvSpPr>
        <p:spPr>
          <a:xfrm>
            <a:off x="4906196" y="1379484"/>
            <a:ext cx="2023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Outflow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77BD46-EE56-CD47-9A4A-3ADADF577D9F}"/>
              </a:ext>
            </a:extLst>
          </p:cNvPr>
          <p:cNvCxnSpPr>
            <a:cxnSpLocks/>
          </p:cNvCxnSpPr>
          <p:nvPr/>
        </p:nvCxnSpPr>
        <p:spPr>
          <a:xfrm flipH="1">
            <a:off x="2445539" y="2428879"/>
            <a:ext cx="916839" cy="3417477"/>
          </a:xfrm>
          <a:prstGeom prst="line">
            <a:avLst/>
          </a:prstGeom>
          <a:ln w="76200">
            <a:solidFill>
              <a:schemeClr val="tx1"/>
            </a:solidFill>
            <a:head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D3CA62-AD01-C04F-8416-39EC7423D91B}"/>
              </a:ext>
            </a:extLst>
          </p:cNvPr>
          <p:cNvCxnSpPr>
            <a:cxnSpLocks/>
          </p:cNvCxnSpPr>
          <p:nvPr/>
        </p:nvCxnSpPr>
        <p:spPr>
          <a:xfrm flipH="1">
            <a:off x="2731290" y="2414590"/>
            <a:ext cx="916839" cy="3417477"/>
          </a:xfrm>
          <a:prstGeom prst="line">
            <a:avLst/>
          </a:prstGeom>
          <a:ln w="76200">
            <a:solidFill>
              <a:schemeClr val="tx1"/>
            </a:solidFill>
            <a:head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D30D7F-F144-A748-A1F0-3BF6343094AC}"/>
              </a:ext>
            </a:extLst>
          </p:cNvPr>
          <p:cNvCxnSpPr>
            <a:cxnSpLocks/>
          </p:cNvCxnSpPr>
          <p:nvPr/>
        </p:nvCxnSpPr>
        <p:spPr>
          <a:xfrm flipV="1">
            <a:off x="2105047" y="3708894"/>
            <a:ext cx="1" cy="857446"/>
          </a:xfrm>
          <a:prstGeom prst="line">
            <a:avLst/>
          </a:prstGeom>
          <a:ln w="76200">
            <a:solidFill>
              <a:schemeClr val="tx1"/>
            </a:solidFill>
            <a:head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B57172D-2236-E44A-AD30-B47996926C33}"/>
              </a:ext>
            </a:extLst>
          </p:cNvPr>
          <p:cNvSpPr txBox="1"/>
          <p:nvPr/>
        </p:nvSpPr>
        <p:spPr>
          <a:xfrm>
            <a:off x="3560378" y="3622321"/>
            <a:ext cx="20232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Upward motion</a:t>
            </a:r>
          </a:p>
        </p:txBody>
      </p:sp>
    </p:spTree>
    <p:extLst>
      <p:ext uri="{BB962C8B-B14F-4D97-AF65-F5344CB8AC3E}">
        <p14:creationId xmlns:p14="http://schemas.microsoft.com/office/powerpoint/2010/main" val="290449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different colored lines&#10;&#10;Description automatically generated">
            <a:extLst>
              <a:ext uri="{FF2B5EF4-FFF2-40B4-BE49-F238E27FC236}">
                <a16:creationId xmlns:a16="http://schemas.microsoft.com/office/drawing/2014/main" id="{EFF9FC82-154D-7358-87FC-023B2700D9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3545"/>
          <a:stretch/>
        </p:blipFill>
        <p:spPr>
          <a:xfrm>
            <a:off x="0" y="279797"/>
            <a:ext cx="9144000" cy="1036386"/>
          </a:xfrm>
          <a:prstGeom prst="rect">
            <a:avLst/>
          </a:prstGeom>
        </p:spPr>
      </p:pic>
      <p:pic>
        <p:nvPicPr>
          <p:cNvPr id="6" name="Picture 5" descr="A collage of different colored lines&#10;&#10;Description automatically generated">
            <a:extLst>
              <a:ext uri="{FF2B5EF4-FFF2-40B4-BE49-F238E27FC236}">
                <a16:creationId xmlns:a16="http://schemas.microsoft.com/office/drawing/2014/main" id="{0644EB53-D35D-F46B-876B-63BD32587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21" t="16455" r="33940" b="41971"/>
          <a:stretch/>
        </p:blipFill>
        <p:spPr>
          <a:xfrm>
            <a:off x="1320799" y="1330035"/>
            <a:ext cx="650240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570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Wind in Hurricanes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85B446-340B-818E-0E98-3547FEBB4C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5029200"/>
              </a:xfrm>
            </p:spPr>
            <p:txBody>
              <a:bodyPr>
                <a:normAutofit/>
              </a:bodyPr>
              <a:lstStyle/>
              <a:p>
                <a:r>
                  <a:rPr lang="en-US"/>
                  <a:t>Assume a cylindrical polar coordinate system</a:t>
                </a:r>
              </a:p>
              <a:p>
                <a:endParaRPr lang="en-US" b="1"/>
              </a:p>
              <a:p>
                <a:r>
                  <a:rPr lang="en-US" b="1"/>
                  <a:t>v</a:t>
                </a:r>
                <a:r>
                  <a:rPr lang="en-US"/>
                  <a:t> = (u, v,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/>
                  <a:t>)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en-US"/>
                  <a:t>u = radial wind (u &gt; 0 : outward)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en-US"/>
                  <a:t>v = tangential (azimuthal) wind (v &gt; 0 : cyclonic)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/>
                  <a:t> = vertical wind 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/>
                  <a:t> &gt; 0 : downward)</a:t>
                </a:r>
              </a:p>
              <a:p>
                <a:endParaRPr lang="en-US"/>
              </a:p>
              <a:p>
                <a:pPr>
                  <a:buFont typeface="Courier New" panose="02070309020205020404" pitchFamily="49" charset="0"/>
                  <a:buChar char="o"/>
                </a:pPr>
                <a:endParaRPr lang="en-US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pPr lvl="1"/>
                <a:endParaRPr lang="en-US"/>
              </a:p>
              <a:p>
                <a:endParaRPr lang="en-US"/>
              </a:p>
              <a:p>
                <a:endParaRPr lang="en-US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85B446-340B-818E-0E98-3547FEBB4C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5029200"/>
              </a:xfrm>
              <a:blipFill>
                <a:blip r:embed="rId2"/>
                <a:stretch>
                  <a:fillRect l="-1852" t="-1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1441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Wind in Hurricanes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85B446-340B-818E-0E98-3547FEBB4C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3000"/>
                <a:ext cx="8229600" cy="5715000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/>
                  <a:t>Primary and secondary circulation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/>
                  <a:t>Steady-state, axisymmetric flow</a:t>
                </a:r>
              </a:p>
              <a:p>
                <a:r>
                  <a:rPr lang="en-US">
                    <a:solidFill>
                      <a:srgbClr val="FF0000"/>
                    </a:solidFill>
                  </a:rPr>
                  <a:t>Primary circulation: </a:t>
                </a:r>
                <a:r>
                  <a:rPr lang="en-US" b="1">
                    <a:solidFill>
                      <a:srgbClr val="FF0000"/>
                    </a:solidFill>
                  </a:rPr>
                  <a:t>v</a:t>
                </a:r>
                <a:r>
                  <a:rPr lang="en-US">
                    <a:solidFill>
                      <a:srgbClr val="FF0000"/>
                    </a:solidFill>
                  </a:rPr>
                  <a:t> = (0, v(r), 0)</a:t>
                </a:r>
              </a:p>
              <a:p>
                <a:r>
                  <a:rPr lang="en-US">
                    <a:solidFill>
                      <a:schemeClr val="bg1">
                        <a:lumMod val="50000"/>
                      </a:schemeClr>
                    </a:solidFill>
                  </a:rPr>
                  <a:t>Secondary circulation: </a:t>
                </a:r>
                <a:r>
                  <a:rPr lang="en-US" b="1">
                    <a:solidFill>
                      <a:schemeClr val="bg1">
                        <a:lumMod val="50000"/>
                      </a:schemeClr>
                    </a:solidFill>
                  </a:rPr>
                  <a:t>v</a:t>
                </a:r>
                <a:r>
                  <a:rPr lang="en-US">
                    <a:solidFill>
                      <a:schemeClr val="bg1">
                        <a:lumMod val="50000"/>
                      </a:schemeClr>
                    </a:solidFill>
                  </a:rPr>
                  <a:t> = (u(r,p), 0,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>
                    <a:solidFill>
                      <a:schemeClr val="bg1">
                        <a:lumMod val="50000"/>
                      </a:schemeClr>
                    </a:solidFill>
                  </a:rPr>
                  <a:t>(r,p))</a:t>
                </a:r>
              </a:p>
              <a:p>
                <a:pPr lvl="1"/>
                <a:r>
                  <a:rPr lang="en-US">
                    <a:solidFill>
                      <a:schemeClr val="bg1">
                        <a:lumMod val="50000"/>
                      </a:schemeClr>
                    </a:solidFill>
                  </a:rPr>
                  <a:t>“In-Up-Out”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/>
                  <a:t>Seek to make </a:t>
                </a:r>
                <a:r>
                  <a:rPr lang="en-US" b="1"/>
                  <a:t>quantitative</a:t>
                </a:r>
                <a:r>
                  <a:rPr lang="en-US"/>
                  <a:t> estimates of the primary circulation and check the characteristics and accuracy of these basic approximations.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/>
                  <a:t>Neglecting temporal changes, advection, asymmetries, air-sea interaction, wind shear, dry air intrusion etc.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endParaRPr lang="en-US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>
                  <a:buFont typeface="Courier New" panose="02070309020205020404" pitchFamily="49" charset="0"/>
                  <a:buChar char="o"/>
                </a:pPr>
                <a:endParaRPr lang="en-US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pPr lvl="1"/>
                <a:endParaRPr lang="en-US"/>
              </a:p>
              <a:p>
                <a:endParaRPr lang="en-US"/>
              </a:p>
              <a:p>
                <a:endParaRPr lang="en-US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85B446-340B-818E-0E98-3547FEBB4C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3000"/>
                <a:ext cx="8229600" cy="5715000"/>
              </a:xfrm>
              <a:blipFill>
                <a:blip r:embed="rId2"/>
                <a:stretch>
                  <a:fillRect l="-1698" t="-1333" r="-3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859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Hurricane Lee (2023)</a:t>
            </a:r>
          </a:p>
        </p:txBody>
      </p:sp>
      <p:pic>
        <p:nvPicPr>
          <p:cNvPr id="2" name="Picture 1" descr="A map of the united states with a diagram&#10;&#10;Description automatically generated">
            <a:extLst>
              <a:ext uri="{FF2B5EF4-FFF2-40B4-BE49-F238E27FC236}">
                <a16:creationId xmlns:a16="http://schemas.microsoft.com/office/drawing/2014/main" id="{A19BF9C4-CBC7-7455-6BBF-A7F07ADE46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095" y="842434"/>
            <a:ext cx="7173810" cy="5890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65390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Hurricane Lee (2023)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5B446-340B-818E-0E98-3547FEBB4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/>
              <a:t>Following slides:</a:t>
            </a:r>
          </a:p>
          <a:p>
            <a:pPr lvl="1"/>
            <a:r>
              <a:rPr lang="en-US"/>
              <a:t>Outputs from analyses (not forecasts) of NOAA’s new HAFS-A model</a:t>
            </a:r>
          </a:p>
          <a:p>
            <a:pPr lvl="1"/>
            <a:r>
              <a:rPr lang="en-US"/>
              <a:t>From Weathernerds and Tropical Tidbits</a:t>
            </a:r>
          </a:p>
          <a:p>
            <a:pPr lvl="1"/>
            <a:r>
              <a:rPr lang="en-US"/>
              <a:t>Important fields:</a:t>
            </a:r>
          </a:p>
          <a:p>
            <a:pPr lvl="2"/>
            <a:r>
              <a:rPr lang="en-US"/>
              <a:t>Geopotential height Z, Wind </a:t>
            </a:r>
            <a:r>
              <a:rPr lang="en-US" b="1"/>
              <a:t>v</a:t>
            </a:r>
            <a:r>
              <a:rPr lang="en-US"/>
              <a:t>, Temperature T</a:t>
            </a:r>
          </a:p>
          <a:p>
            <a:pPr lvl="1"/>
            <a:r>
              <a:rPr lang="en-US"/>
              <a:t>No grid lines!</a:t>
            </a:r>
          </a:p>
          <a:p>
            <a:pPr lvl="2"/>
            <a:r>
              <a:rPr lang="en-US"/>
              <a:t>Assume distance between wind barbs ~30 km.</a:t>
            </a:r>
          </a:p>
        </p:txBody>
      </p:sp>
    </p:spTree>
    <p:extLst>
      <p:ext uri="{BB962C8B-B14F-4D97-AF65-F5344CB8AC3E}">
        <p14:creationId xmlns:p14="http://schemas.microsoft.com/office/powerpoint/2010/main" val="3528173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Hurricane Lee (2023)</a:t>
            </a:r>
          </a:p>
        </p:txBody>
      </p:sp>
      <p:pic>
        <p:nvPicPr>
          <p:cNvPr id="6" name="Picture 5" descr="A satellite image of a hurricane&#10;&#10;Description automatically generated">
            <a:extLst>
              <a:ext uri="{FF2B5EF4-FFF2-40B4-BE49-F238E27FC236}">
                <a16:creationId xmlns:a16="http://schemas.microsoft.com/office/drawing/2014/main" id="{46006A91-C88D-5D40-6A14-E8AFDE09D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56343"/>
            <a:ext cx="8229600" cy="587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51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4A990F-4023-5704-AB5F-1EC659ECF7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Hurricane Lee (2023)</a:t>
            </a:r>
          </a:p>
        </p:txBody>
      </p:sp>
      <p:pic>
        <p:nvPicPr>
          <p:cNvPr id="3" name="Picture 2" descr="A colorful image of a hurricane&#10;&#10;Description automatically generated">
            <a:extLst>
              <a:ext uri="{FF2B5EF4-FFF2-40B4-BE49-F238E27FC236}">
                <a16:creationId xmlns:a16="http://schemas.microsoft.com/office/drawing/2014/main" id="{938AFAE6-1066-5D76-1F03-B0695C4E5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81743"/>
            <a:ext cx="8229600" cy="587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75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8D6A524E-92E8-7648-83EC-524753B5EF2E}"/>
              </a:ext>
            </a:extLst>
          </p:cNvPr>
          <p:cNvSpPr/>
          <p:nvPr/>
        </p:nvSpPr>
        <p:spPr>
          <a:xfrm>
            <a:off x="2450306" y="2171701"/>
            <a:ext cx="4243387" cy="4243387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B10A86-6393-FF40-A63F-F381C8A7074F}"/>
              </a:ext>
            </a:extLst>
          </p:cNvPr>
          <p:cNvSpPr txBox="1"/>
          <p:nvPr/>
        </p:nvSpPr>
        <p:spPr>
          <a:xfrm>
            <a:off x="4200527" y="3693229"/>
            <a:ext cx="91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4F0B3E-DD2D-AF41-9EB1-60869B9F035C}"/>
              </a:ext>
            </a:extLst>
          </p:cNvPr>
          <p:cNvCxnSpPr>
            <a:cxnSpLocks/>
          </p:cNvCxnSpPr>
          <p:nvPr/>
        </p:nvCxnSpPr>
        <p:spPr>
          <a:xfrm>
            <a:off x="5286375" y="4293393"/>
            <a:ext cx="1407318" cy="0"/>
          </a:xfrm>
          <a:prstGeom prst="line">
            <a:avLst/>
          </a:prstGeom>
          <a:ln w="76200">
            <a:head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7FE226-2DE7-6242-856E-AEF3A28628BB}"/>
              </a:ext>
            </a:extLst>
          </p:cNvPr>
          <p:cNvCxnSpPr>
            <a:cxnSpLocks/>
          </p:cNvCxnSpPr>
          <p:nvPr/>
        </p:nvCxnSpPr>
        <p:spPr>
          <a:xfrm flipH="1">
            <a:off x="6694883" y="4202907"/>
            <a:ext cx="711995" cy="0"/>
          </a:xfrm>
          <a:prstGeom prst="line">
            <a:avLst/>
          </a:prstGeom>
          <a:ln w="76200">
            <a:solidFill>
              <a:schemeClr val="accent2"/>
            </a:solidFill>
            <a:head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F2B163-05B7-5D49-9F07-F1177F379100}"/>
              </a:ext>
            </a:extLst>
          </p:cNvPr>
          <p:cNvCxnSpPr>
            <a:cxnSpLocks/>
          </p:cNvCxnSpPr>
          <p:nvPr/>
        </p:nvCxnSpPr>
        <p:spPr>
          <a:xfrm flipH="1">
            <a:off x="6693693" y="4371974"/>
            <a:ext cx="816770" cy="0"/>
          </a:xfrm>
          <a:prstGeom prst="line">
            <a:avLst/>
          </a:prstGeom>
          <a:ln w="76200">
            <a:solidFill>
              <a:schemeClr val="accent3"/>
            </a:solidFill>
            <a:head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D54EFE2-47D5-C641-9CF3-9FCE427CC41D}"/>
              </a:ext>
            </a:extLst>
          </p:cNvPr>
          <p:cNvSpPr txBox="1"/>
          <p:nvPr/>
        </p:nvSpPr>
        <p:spPr>
          <a:xfrm>
            <a:off x="5590581" y="3646708"/>
            <a:ext cx="941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PGF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E643A4-14FE-B747-8B7D-DDA63AEFC2F8}"/>
              </a:ext>
            </a:extLst>
          </p:cNvPr>
          <p:cNvSpPr txBox="1"/>
          <p:nvPr/>
        </p:nvSpPr>
        <p:spPr>
          <a:xfrm>
            <a:off x="6865148" y="3502314"/>
            <a:ext cx="941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chemeClr val="accent2"/>
                </a:solidFill>
              </a:rPr>
              <a:t>CeF</a:t>
            </a:r>
            <a:endParaRPr lang="en-US" sz="3200" b="1" dirty="0">
              <a:solidFill>
                <a:schemeClr val="accent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F9123C-45B6-794E-AAC3-2E0EFB9989B6}"/>
              </a:ext>
            </a:extLst>
          </p:cNvPr>
          <p:cNvSpPr txBox="1"/>
          <p:nvPr/>
        </p:nvSpPr>
        <p:spPr>
          <a:xfrm>
            <a:off x="6856815" y="4493419"/>
            <a:ext cx="941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chemeClr val="accent3"/>
                </a:solidFill>
              </a:rPr>
              <a:t>CoF</a:t>
            </a:r>
            <a:endParaRPr lang="en-US" sz="3200" b="1" dirty="0">
              <a:solidFill>
                <a:schemeClr val="accent3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4A5355-6A33-E747-BFAA-5086E3AF1382}"/>
              </a:ext>
            </a:extLst>
          </p:cNvPr>
          <p:cNvCxnSpPr>
            <a:cxnSpLocks/>
          </p:cNvCxnSpPr>
          <p:nvPr/>
        </p:nvCxnSpPr>
        <p:spPr>
          <a:xfrm flipH="1">
            <a:off x="6703217" y="1657350"/>
            <a:ext cx="604" cy="2631278"/>
          </a:xfrm>
          <a:prstGeom prst="line">
            <a:avLst/>
          </a:prstGeom>
          <a:ln w="76200">
            <a:solidFill>
              <a:schemeClr val="tx1"/>
            </a:solidFill>
            <a:head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7ED1504-AF9B-A24A-8789-F4808A0E3866}"/>
              </a:ext>
            </a:extLst>
          </p:cNvPr>
          <p:cNvSpPr txBox="1"/>
          <p:nvPr/>
        </p:nvSpPr>
        <p:spPr>
          <a:xfrm>
            <a:off x="6873475" y="1509534"/>
            <a:ext cx="15245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Motion </a:t>
            </a:r>
            <a:r>
              <a:rPr lang="en-US" sz="3200" b="1" u="sng" dirty="0"/>
              <a:t>v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AD3E62-7870-EC48-A00E-F462FE2A1EA0}"/>
              </a:ext>
            </a:extLst>
          </p:cNvPr>
          <p:cNvSpPr/>
          <p:nvPr/>
        </p:nvSpPr>
        <p:spPr>
          <a:xfrm>
            <a:off x="2953690" y="1232626"/>
            <a:ext cx="30464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PGF</a:t>
            </a:r>
            <a:r>
              <a:rPr lang="en-US" sz="3200" b="1" dirty="0"/>
              <a:t> = </a:t>
            </a:r>
            <a:r>
              <a:rPr lang="en-US" sz="3200" b="1" dirty="0" err="1">
                <a:solidFill>
                  <a:schemeClr val="accent2"/>
                </a:solidFill>
              </a:rPr>
              <a:t>CeF</a:t>
            </a:r>
            <a:r>
              <a:rPr lang="en-US" sz="3200" b="1" dirty="0"/>
              <a:t> + </a:t>
            </a:r>
            <a:r>
              <a:rPr lang="en-US" sz="3200" b="1" dirty="0" err="1">
                <a:solidFill>
                  <a:schemeClr val="accent3"/>
                </a:solidFill>
              </a:rPr>
              <a:t>CoF</a:t>
            </a:r>
            <a:endParaRPr lang="en-US" sz="32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33648D9-2914-113E-3EC4-9838390401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3510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highlight>
                  <a:srgbClr val="000000"/>
                </a:highlight>
              </a:rPr>
              <a:t>Gradient Wind Balance</a:t>
            </a:r>
          </a:p>
        </p:txBody>
      </p:sp>
    </p:spTree>
    <p:extLst>
      <p:ext uri="{BB962C8B-B14F-4D97-AF65-F5344CB8AC3E}">
        <p14:creationId xmlns:p14="http://schemas.microsoft.com/office/powerpoint/2010/main" val="250332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20" grpId="0"/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10809</TotalTime>
  <Words>437</Words>
  <Application>Microsoft Macintosh PowerPoint</Application>
  <PresentationFormat>On-screen Show (4:3)</PresentationFormat>
  <Paragraphs>79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Cambria Math</vt:lpstr>
      <vt:lpstr>Courier New</vt:lpstr>
      <vt:lpstr>Times New Roman</vt:lpstr>
      <vt:lpstr>Office Theme</vt:lpstr>
      <vt:lpstr>ATM 651 Guest Lecture  Primary Circulation in Hurricanes: Gradient and Thermal Wind Balance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Miami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Sharan Majumdar</dc:creator>
  <cp:lastModifiedBy>Majumdar, Sharanya J</cp:lastModifiedBy>
  <cp:revision>218</cp:revision>
  <cp:lastPrinted>2021-08-31T12:00:54Z</cp:lastPrinted>
  <dcterms:created xsi:type="dcterms:W3CDTF">2016-01-18T01:17:56Z</dcterms:created>
  <dcterms:modified xsi:type="dcterms:W3CDTF">2023-10-02T15:59:20Z</dcterms:modified>
</cp:coreProperties>
</file>

<file path=docProps/thumbnail.jpeg>
</file>